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Nunito"/>
      <p:regular r:id="rId21"/>
      <p:bold r:id="rId22"/>
      <p:italic r:id="rId23"/>
      <p:boldItalic r:id="rId24"/>
    </p:embeddedFont>
    <p:embeddedFont>
      <p:font typeface="Maven Pro"/>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bold.fntdata"/><Relationship Id="rId21" Type="http://schemas.openxmlformats.org/officeDocument/2006/relationships/font" Target="fonts/Nunito-regular.fntdata"/><Relationship Id="rId24" Type="http://schemas.openxmlformats.org/officeDocument/2006/relationships/font" Target="fonts/Nunito-boldItalic.fntdata"/><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bold.fntdata"/><Relationship Id="rId25"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3b207393d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3b207393d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b207393d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b207393d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3b207393d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3b207393d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1bd2d281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1bd2d281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1bd2d281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1bd2d281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3b7bb8c2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3b7bb8c2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e1bd2d281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e1bd2d281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e1bd2d281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e1bd2d281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1bd2d281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1bd2d281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1bd2d2812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1bd2d2812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3b207393d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3b207393d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3b7bb8c21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3b7bb8c2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c582b45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c582b45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1bd2d281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1bd2d281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500"/>
              <a:t>Data-Driven College Decision</a:t>
            </a:r>
            <a:endParaRPr sz="3500"/>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Gavin Hammersley, Matthew Spar, Anil Chandler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Clustering </a:t>
            </a:r>
            <a:endParaRPr/>
          </a:p>
        </p:txBody>
      </p:sp>
      <p:sp>
        <p:nvSpPr>
          <p:cNvPr id="341" name="Google Shape;341;p22"/>
          <p:cNvSpPr txBox="1"/>
          <p:nvPr>
            <p:ph idx="1" type="body"/>
          </p:nvPr>
        </p:nvSpPr>
        <p:spPr>
          <a:xfrm>
            <a:off x="1303800" y="1990050"/>
            <a:ext cx="30024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There is a clear </a:t>
            </a:r>
            <a:r>
              <a:rPr lang="en"/>
              <a:t>difference</a:t>
            </a:r>
            <a:r>
              <a:rPr lang="en"/>
              <a:t> in the scatter plot in the Northeastern Regions.</a:t>
            </a:r>
            <a:endParaRPr/>
          </a:p>
          <a:p>
            <a:pPr indent="-311150" lvl="0" marL="457200" rtl="0" algn="l">
              <a:spcBef>
                <a:spcPts val="0"/>
              </a:spcBef>
              <a:spcAft>
                <a:spcPts val="0"/>
              </a:spcAft>
              <a:buSzPts val="1300"/>
              <a:buAutoNum type="arabicPeriod"/>
            </a:pPr>
            <a:r>
              <a:rPr lang="en"/>
              <a:t>Outliers</a:t>
            </a:r>
            <a:r>
              <a:rPr lang="en"/>
              <a:t> are going to be in the data no matter where you look.</a:t>
            </a:r>
            <a:endParaRPr/>
          </a:p>
          <a:p>
            <a:pPr indent="-311150" lvl="0" marL="457200" rtl="0" algn="l">
              <a:spcBef>
                <a:spcPts val="0"/>
              </a:spcBef>
              <a:spcAft>
                <a:spcPts val="0"/>
              </a:spcAft>
              <a:buSzPts val="1300"/>
              <a:buAutoNum type="arabicPeriod"/>
            </a:pPr>
            <a:r>
              <a:rPr lang="en"/>
              <a:t>Clear indication that the graduation rate on a private school vs public schools is higher.</a:t>
            </a:r>
            <a:endParaRPr/>
          </a:p>
        </p:txBody>
      </p:sp>
      <p:pic>
        <p:nvPicPr>
          <p:cNvPr id="342" name="Google Shape;342;p22"/>
          <p:cNvPicPr preferRelativeResize="0"/>
          <p:nvPr/>
        </p:nvPicPr>
        <p:blipFill>
          <a:blip r:embed="rId3">
            <a:alphaModFix/>
          </a:blip>
          <a:stretch>
            <a:fillRect/>
          </a:stretch>
        </p:blipFill>
        <p:spPr>
          <a:xfrm>
            <a:off x="5119300" y="304025"/>
            <a:ext cx="3215004" cy="2213376"/>
          </a:xfrm>
          <a:prstGeom prst="rect">
            <a:avLst/>
          </a:prstGeom>
          <a:noFill/>
          <a:ln>
            <a:noFill/>
          </a:ln>
        </p:spPr>
      </p:pic>
      <p:pic>
        <p:nvPicPr>
          <p:cNvPr id="343" name="Google Shape;343;p22"/>
          <p:cNvPicPr preferRelativeResize="0"/>
          <p:nvPr/>
        </p:nvPicPr>
        <p:blipFill>
          <a:blip r:embed="rId4">
            <a:alphaModFix/>
          </a:blip>
          <a:stretch>
            <a:fillRect/>
          </a:stretch>
        </p:blipFill>
        <p:spPr>
          <a:xfrm>
            <a:off x="5183550" y="2648050"/>
            <a:ext cx="2942998" cy="2213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Clustering</a:t>
            </a:r>
            <a:endParaRPr/>
          </a:p>
        </p:txBody>
      </p:sp>
      <p:sp>
        <p:nvSpPr>
          <p:cNvPr id="349" name="Google Shape;349;p23"/>
          <p:cNvSpPr txBox="1"/>
          <p:nvPr>
            <p:ph idx="1" type="body"/>
          </p:nvPr>
        </p:nvSpPr>
        <p:spPr>
          <a:xfrm>
            <a:off x="1069500" y="1816075"/>
            <a:ext cx="3502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T-SNE: show us the probability distribution of neighbors around each other in a high-dimensional perspective </a:t>
            </a:r>
            <a:endParaRPr/>
          </a:p>
          <a:p>
            <a:pPr indent="-311150" lvl="0" marL="457200" rtl="0" algn="l">
              <a:spcBef>
                <a:spcPts val="1200"/>
              </a:spcBef>
              <a:spcAft>
                <a:spcPts val="0"/>
              </a:spcAft>
              <a:buSzPts val="1300"/>
              <a:buChar char="-"/>
            </a:pPr>
            <a:r>
              <a:rPr lang="en"/>
              <a:t>We did this on the college df and used the column ‘Private’ to be our key. </a:t>
            </a:r>
            <a:endParaRPr/>
          </a:p>
          <a:p>
            <a:pPr indent="0" lvl="0" marL="0" rtl="0" algn="l">
              <a:spcBef>
                <a:spcPts val="1200"/>
              </a:spcBef>
              <a:spcAft>
                <a:spcPts val="1200"/>
              </a:spcAft>
              <a:buNone/>
            </a:pPr>
            <a:r>
              <a:rPr lang="en"/>
              <a:t>How closely related the private and non-private schools are.</a:t>
            </a:r>
            <a:endParaRPr/>
          </a:p>
        </p:txBody>
      </p:sp>
      <p:pic>
        <p:nvPicPr>
          <p:cNvPr id="350" name="Google Shape;350;p23"/>
          <p:cNvPicPr preferRelativeResize="0"/>
          <p:nvPr/>
        </p:nvPicPr>
        <p:blipFill>
          <a:blip r:embed="rId3">
            <a:alphaModFix/>
          </a:blip>
          <a:stretch>
            <a:fillRect/>
          </a:stretch>
        </p:blipFill>
        <p:spPr>
          <a:xfrm>
            <a:off x="4806300" y="1022000"/>
            <a:ext cx="4032900" cy="30994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Clustering</a:t>
            </a:r>
            <a:endParaRPr/>
          </a:p>
        </p:txBody>
      </p:sp>
      <p:sp>
        <p:nvSpPr>
          <p:cNvPr id="356" name="Google Shape;356;p24"/>
          <p:cNvSpPr txBox="1"/>
          <p:nvPr>
            <p:ph idx="1" type="body"/>
          </p:nvPr>
        </p:nvSpPr>
        <p:spPr>
          <a:xfrm>
            <a:off x="1303800" y="1977275"/>
            <a:ext cx="26001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4. PCA</a:t>
            </a:r>
            <a:endParaRPr/>
          </a:p>
          <a:p>
            <a:pPr indent="-311150" lvl="0" marL="457200" rtl="0" algn="l">
              <a:spcBef>
                <a:spcPts val="1200"/>
              </a:spcBef>
              <a:spcAft>
                <a:spcPts val="0"/>
              </a:spcAft>
              <a:buSzPts val="1300"/>
              <a:buChar char="-"/>
            </a:pPr>
            <a:r>
              <a:rPr lang="en"/>
              <a:t>Top 10% of schools </a:t>
            </a:r>
            <a:endParaRPr/>
          </a:p>
          <a:p>
            <a:pPr indent="-311150" lvl="0" marL="457200" rtl="0" algn="l">
              <a:spcBef>
                <a:spcPts val="0"/>
              </a:spcBef>
              <a:spcAft>
                <a:spcPts val="0"/>
              </a:spcAft>
              <a:buSzPts val="1300"/>
              <a:buChar char="-"/>
            </a:pPr>
            <a:r>
              <a:rPr lang="en"/>
              <a:t>Negative related</a:t>
            </a:r>
            <a:endParaRPr/>
          </a:p>
          <a:p>
            <a:pPr indent="0" lvl="0" marL="0" rtl="0" algn="l">
              <a:spcBef>
                <a:spcPts val="1200"/>
              </a:spcBef>
              <a:spcAft>
                <a:spcPts val="0"/>
              </a:spcAft>
              <a:buNone/>
            </a:pPr>
            <a:r>
              <a:rPr lang="en"/>
              <a:t>Outliers (40k+ region)</a:t>
            </a:r>
            <a:endParaRPr/>
          </a:p>
          <a:p>
            <a:pPr indent="-311150" lvl="0" marL="457200" rtl="0" algn="l">
              <a:spcBef>
                <a:spcPts val="1200"/>
              </a:spcBef>
              <a:spcAft>
                <a:spcPts val="0"/>
              </a:spcAft>
              <a:buSzPts val="1300"/>
              <a:buChar char="-"/>
            </a:pPr>
            <a:r>
              <a:rPr lang="en"/>
              <a:t>Date unknown could mean that </a:t>
            </a:r>
            <a:r>
              <a:rPr lang="en"/>
              <a:t>something in the region is affecting the data. </a:t>
            </a:r>
            <a:endParaRPr/>
          </a:p>
          <a:p>
            <a:pPr indent="0" lvl="0" marL="0" rtl="0" algn="l">
              <a:spcBef>
                <a:spcPts val="1200"/>
              </a:spcBef>
              <a:spcAft>
                <a:spcPts val="1200"/>
              </a:spcAft>
              <a:buNone/>
            </a:pPr>
            <a:r>
              <a:t/>
            </a:r>
            <a:endParaRPr/>
          </a:p>
        </p:txBody>
      </p:sp>
      <p:pic>
        <p:nvPicPr>
          <p:cNvPr id="357" name="Google Shape;357;p24"/>
          <p:cNvPicPr preferRelativeResize="0"/>
          <p:nvPr/>
        </p:nvPicPr>
        <p:blipFill>
          <a:blip r:embed="rId3">
            <a:alphaModFix/>
          </a:blip>
          <a:stretch>
            <a:fillRect/>
          </a:stretch>
        </p:blipFill>
        <p:spPr>
          <a:xfrm>
            <a:off x="4219425" y="951338"/>
            <a:ext cx="4569796" cy="3240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did this show us?</a:t>
            </a:r>
            <a:endParaRPr/>
          </a:p>
        </p:txBody>
      </p:sp>
      <p:sp>
        <p:nvSpPr>
          <p:cNvPr id="363" name="Google Shape;363;p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Data Points</a:t>
            </a:r>
            <a:endParaRPr/>
          </a:p>
          <a:p>
            <a:pPr indent="-311150" lvl="0" marL="457200" rtl="0" algn="l">
              <a:spcBef>
                <a:spcPts val="1200"/>
              </a:spcBef>
              <a:spcAft>
                <a:spcPts val="0"/>
              </a:spcAft>
              <a:buSzPts val="1300"/>
              <a:buChar char="-"/>
            </a:pPr>
            <a:r>
              <a:rPr lang="en"/>
              <a:t>Relationship between different colleges, pay-rates, and regions</a:t>
            </a:r>
            <a:endParaRPr/>
          </a:p>
          <a:p>
            <a:pPr indent="-311150" lvl="0" marL="457200" rtl="0" algn="l">
              <a:spcBef>
                <a:spcPts val="0"/>
              </a:spcBef>
              <a:spcAft>
                <a:spcPts val="0"/>
              </a:spcAft>
              <a:buSzPts val="1300"/>
              <a:buChar char="-"/>
            </a:pPr>
            <a:r>
              <a:rPr lang="en"/>
              <a:t>Allowed understanding of matrix relations (heat map)</a:t>
            </a:r>
            <a:endParaRPr/>
          </a:p>
          <a:p>
            <a:pPr indent="-311150" lvl="0" marL="457200" rtl="0" algn="l">
              <a:spcBef>
                <a:spcPts val="0"/>
              </a:spcBef>
              <a:spcAft>
                <a:spcPts val="0"/>
              </a:spcAft>
              <a:buSzPts val="1300"/>
              <a:buChar char="-"/>
            </a:pPr>
            <a:r>
              <a:rPr lang="en"/>
              <a:t>Out of state vs In-state graduation rates</a:t>
            </a:r>
            <a:endParaRPr/>
          </a:p>
          <a:p>
            <a:pPr indent="0" lvl="0" marL="0" rtl="0" algn="l">
              <a:spcBef>
                <a:spcPts val="1200"/>
              </a:spcBef>
              <a:spcAft>
                <a:spcPts val="0"/>
              </a:spcAft>
              <a:buNone/>
            </a:pPr>
            <a:r>
              <a:rPr lang="en"/>
              <a:t>Data Interpretation</a:t>
            </a:r>
            <a:endParaRPr/>
          </a:p>
          <a:p>
            <a:pPr indent="-311150" lvl="0" marL="457200" rtl="0" algn="l">
              <a:spcBef>
                <a:spcPts val="1200"/>
              </a:spcBef>
              <a:spcAft>
                <a:spcPts val="0"/>
              </a:spcAft>
              <a:buSzPts val="1300"/>
              <a:buChar char="-"/>
            </a:pPr>
            <a:r>
              <a:rPr lang="en"/>
              <a:t>Starting and Median pay rates growing </a:t>
            </a:r>
            <a:endParaRPr/>
          </a:p>
          <a:p>
            <a:pPr indent="-311150" lvl="0" marL="457200" rtl="0" algn="l">
              <a:spcBef>
                <a:spcPts val="0"/>
              </a:spcBef>
              <a:spcAft>
                <a:spcPts val="0"/>
              </a:spcAft>
              <a:buSzPts val="1300"/>
              <a:buChar char="-"/>
            </a:pPr>
            <a:r>
              <a:rPr lang="en"/>
              <a:t>Some schools that have negative relation as well as some with positive.</a:t>
            </a:r>
            <a:endParaRPr/>
          </a:p>
          <a:p>
            <a:pPr indent="-311150" lvl="0" marL="457200" rtl="0" algn="l">
              <a:spcBef>
                <a:spcPts val="0"/>
              </a:spcBef>
              <a:spcAft>
                <a:spcPts val="0"/>
              </a:spcAft>
              <a:buSzPts val="1300"/>
              <a:buChar char="-"/>
            </a:pPr>
            <a:r>
              <a:rPr lang="en"/>
              <a:t>Great difference with private and public schools.</a:t>
            </a:r>
            <a:endParaRPr/>
          </a:p>
          <a:p>
            <a:pPr indent="0" lvl="0" marL="45720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Bob’s decision</a:t>
            </a:r>
            <a:endParaRPr/>
          </a:p>
        </p:txBody>
      </p:sp>
      <p:sp>
        <p:nvSpPr>
          <p:cNvPr id="369" name="Google Shape;369;p26"/>
          <p:cNvSpPr txBox="1"/>
          <p:nvPr>
            <p:ph idx="1" type="body"/>
          </p:nvPr>
        </p:nvSpPr>
        <p:spPr>
          <a:xfrm>
            <a:off x="1303800" y="12071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Based of our 5 </a:t>
            </a:r>
            <a:r>
              <a:rPr lang="en"/>
              <a:t>different</a:t>
            </a:r>
            <a:r>
              <a:rPr lang="en"/>
              <a:t> types of schools we were able to come up with this to help bob</a:t>
            </a:r>
            <a:endParaRPr/>
          </a:p>
        </p:txBody>
      </p:sp>
      <p:pic>
        <p:nvPicPr>
          <p:cNvPr id="370" name="Google Shape;370;p26"/>
          <p:cNvPicPr preferRelativeResize="0"/>
          <p:nvPr/>
        </p:nvPicPr>
        <p:blipFill>
          <a:blip r:embed="rId3">
            <a:alphaModFix/>
          </a:blip>
          <a:stretch>
            <a:fillRect/>
          </a:stretch>
        </p:blipFill>
        <p:spPr>
          <a:xfrm>
            <a:off x="4709784" y="2129888"/>
            <a:ext cx="4067975" cy="2267201"/>
          </a:xfrm>
          <a:prstGeom prst="rect">
            <a:avLst/>
          </a:prstGeom>
          <a:noFill/>
          <a:ln>
            <a:noFill/>
          </a:ln>
        </p:spPr>
      </p:pic>
      <p:pic>
        <p:nvPicPr>
          <p:cNvPr id="371" name="Google Shape;371;p26"/>
          <p:cNvPicPr preferRelativeResize="0"/>
          <p:nvPr/>
        </p:nvPicPr>
        <p:blipFill>
          <a:blip r:embed="rId4">
            <a:alphaModFix/>
          </a:blip>
          <a:stretch>
            <a:fillRect/>
          </a:stretch>
        </p:blipFill>
        <p:spPr>
          <a:xfrm>
            <a:off x="504100" y="2060650"/>
            <a:ext cx="3693325" cy="240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377" name="Google Shape;377;p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a:t>
            </a:r>
            <a:r>
              <a:rPr lang="en"/>
              <a:t> Advantages </a:t>
            </a:r>
            <a:r>
              <a:rPr lang="en"/>
              <a:t>Behind</a:t>
            </a:r>
            <a:r>
              <a:rPr lang="en"/>
              <a:t> Our Data</a:t>
            </a:r>
            <a:endParaRPr/>
          </a:p>
          <a:p>
            <a:pPr indent="-311150" lvl="0" marL="457200" rtl="0" algn="l">
              <a:spcBef>
                <a:spcPts val="1200"/>
              </a:spcBef>
              <a:spcAft>
                <a:spcPts val="0"/>
              </a:spcAft>
              <a:buSzPts val="1300"/>
              <a:buChar char="-"/>
            </a:pPr>
            <a:r>
              <a:rPr lang="en"/>
              <a:t>Recruitment</a:t>
            </a:r>
            <a:r>
              <a:rPr lang="en"/>
              <a:t> </a:t>
            </a:r>
            <a:endParaRPr/>
          </a:p>
          <a:p>
            <a:pPr indent="-311150" lvl="0" marL="457200" rtl="0" algn="l">
              <a:spcBef>
                <a:spcPts val="0"/>
              </a:spcBef>
              <a:spcAft>
                <a:spcPts val="0"/>
              </a:spcAft>
              <a:buSzPts val="1300"/>
              <a:buChar char="-"/>
            </a:pPr>
            <a:r>
              <a:rPr lang="en"/>
              <a:t>Determent </a:t>
            </a:r>
            <a:endParaRPr/>
          </a:p>
          <a:p>
            <a:pPr indent="-311150" lvl="0" marL="457200" rtl="0" algn="l">
              <a:spcBef>
                <a:spcPts val="0"/>
              </a:spcBef>
              <a:spcAft>
                <a:spcPts val="0"/>
              </a:spcAft>
              <a:buSzPts val="1300"/>
              <a:buChar char="-"/>
            </a:pPr>
            <a:r>
              <a:rPr lang="en"/>
              <a:t>Efficient / Easy to Understand </a:t>
            </a:r>
            <a:endParaRPr/>
          </a:p>
          <a:p>
            <a:pPr indent="0" lvl="0" marL="0" rtl="0" algn="l">
              <a:spcBef>
                <a:spcPts val="1200"/>
              </a:spcBef>
              <a:spcAft>
                <a:spcPts val="0"/>
              </a:spcAft>
              <a:buNone/>
            </a:pPr>
            <a:r>
              <a:rPr lang="en"/>
              <a:t>Other Possible Uses for these Algorithms</a:t>
            </a:r>
            <a:endParaRPr/>
          </a:p>
          <a:p>
            <a:pPr indent="-311150" lvl="0" marL="457200" rtl="0" algn="l">
              <a:spcBef>
                <a:spcPts val="1200"/>
              </a:spcBef>
              <a:spcAft>
                <a:spcPts val="0"/>
              </a:spcAft>
              <a:buSzPts val="1300"/>
              <a:buChar char="-"/>
            </a:pPr>
            <a:r>
              <a:rPr lang="en"/>
              <a:t>Cars (Performance vs Costs)</a:t>
            </a:r>
            <a:endParaRPr/>
          </a:p>
          <a:p>
            <a:pPr indent="-311150" lvl="0" marL="457200" rtl="0" algn="l">
              <a:spcBef>
                <a:spcPts val="0"/>
              </a:spcBef>
              <a:spcAft>
                <a:spcPts val="0"/>
              </a:spcAft>
              <a:buSzPts val="1300"/>
              <a:buChar char="-"/>
            </a:pPr>
            <a:r>
              <a:rPr lang="en"/>
              <a:t>Food Sales (Regional)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Bob wants to go to college</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a:t>Bob is a senior in high school graduating in may and he is having troubles deciding where he wants to go. He came to us and asked if we were able to do an analysis and break it all down to help him decide where the best place for him to go to school would be.</a:t>
            </a:r>
            <a:endParaRPr/>
          </a:p>
          <a:p>
            <a:pPr indent="457200" lvl="0" marL="0" rtl="0" algn="l">
              <a:spcBef>
                <a:spcPts val="1200"/>
              </a:spcBef>
              <a:spcAft>
                <a:spcPts val="0"/>
              </a:spcAft>
              <a:buNone/>
            </a:pPr>
            <a:r>
              <a:t/>
            </a:r>
            <a:endParaRPr/>
          </a:p>
          <a:p>
            <a:pPr indent="457200" lvl="0" marL="0" rtl="0" algn="l">
              <a:spcBef>
                <a:spcPts val="1200"/>
              </a:spcBef>
              <a:spcAft>
                <a:spcPts val="0"/>
              </a:spcAft>
              <a:buNone/>
            </a:pPr>
            <a:r>
              <a:t/>
            </a:r>
            <a:endParaRPr/>
          </a:p>
          <a:p>
            <a:pPr indent="457200" lvl="0" marL="0" rtl="0" algn="l">
              <a:spcBef>
                <a:spcPts val="1200"/>
              </a:spcBef>
              <a:spcAft>
                <a:spcPts val="1200"/>
              </a:spcAft>
              <a:buNone/>
            </a:pPr>
            <a:r>
              <a:rPr lang="en"/>
              <a:t>Is he interested in a certain </a:t>
            </a:r>
            <a:r>
              <a:rPr lang="en"/>
              <a:t>region? Type of school? Certain Major?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did we work with?</a:t>
            </a:r>
            <a:endParaRPr/>
          </a:p>
        </p:txBody>
      </p:sp>
      <p:sp>
        <p:nvSpPr>
          <p:cNvPr id="290" name="Google Shape;290;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AutoNum type="arabicPeriod"/>
            </a:pPr>
            <a:r>
              <a:rPr lang="en"/>
              <a:t>College data frame</a:t>
            </a:r>
            <a:endParaRPr/>
          </a:p>
          <a:p>
            <a:pPr indent="-298450" lvl="1" marL="914400" rtl="0" algn="l">
              <a:spcBef>
                <a:spcPts val="0"/>
              </a:spcBef>
              <a:spcAft>
                <a:spcPts val="0"/>
              </a:spcAft>
              <a:buSzPts val="1100"/>
              <a:buAutoNum type="alphaLcPeriod"/>
            </a:pPr>
            <a:r>
              <a:rPr lang="en" sz="900">
                <a:solidFill>
                  <a:srgbClr val="000000"/>
                </a:solidFill>
                <a:latin typeface="Arial"/>
                <a:ea typeface="Arial"/>
                <a:cs typeface="Arial"/>
                <a:sym typeface="Arial"/>
              </a:rPr>
              <a:t>Unnamed: 0, Private, Apps, Accept, Enroll, Top10perc, Top25perc, F.Undergrad, P.Undergrad, Outstate, Room.Board, Books, Personal, PhD, Terminal, S.F.Ratio, Perc.alumni, Expend, Grad.Rate</a:t>
            </a:r>
            <a:endParaRPr/>
          </a:p>
          <a:p>
            <a:pPr indent="-311150" lvl="0" marL="457200" rtl="0" algn="l">
              <a:spcBef>
                <a:spcPts val="0"/>
              </a:spcBef>
              <a:spcAft>
                <a:spcPts val="0"/>
              </a:spcAft>
              <a:buSzPts val="1300"/>
              <a:buAutoNum type="arabicPeriod"/>
            </a:pPr>
            <a:r>
              <a:rPr lang="en"/>
              <a:t>Region data frame</a:t>
            </a:r>
            <a:endParaRPr/>
          </a:p>
          <a:p>
            <a:pPr indent="-298450" lvl="1" marL="914400" rtl="0" algn="l">
              <a:spcBef>
                <a:spcPts val="0"/>
              </a:spcBef>
              <a:spcAft>
                <a:spcPts val="0"/>
              </a:spcAft>
              <a:buSzPts val="1100"/>
              <a:buAutoNum type="alphaLcPeriod"/>
            </a:pPr>
            <a:r>
              <a:rPr lang="en" sz="900">
                <a:solidFill>
                  <a:srgbClr val="000000"/>
                </a:solidFill>
                <a:latin typeface="Arial"/>
                <a:ea typeface="Arial"/>
                <a:cs typeface="Arial"/>
                <a:sym typeface="Arial"/>
              </a:rPr>
              <a:t>School Name, Region, Starting Median Salary, Mid-Career Median Salary, Mid-Career 10th Percentile Salary, Mid-Career 25th Percentile Salary, Mid-Career 75th Percentile Salary, Mid-Career 90th Percentile Salary</a:t>
            </a:r>
            <a:endParaRPr/>
          </a:p>
          <a:p>
            <a:pPr indent="-311150" lvl="0" marL="457200" rtl="0" algn="l">
              <a:spcBef>
                <a:spcPts val="0"/>
              </a:spcBef>
              <a:spcAft>
                <a:spcPts val="0"/>
              </a:spcAft>
              <a:buSzPts val="1300"/>
              <a:buAutoNum type="arabicPeriod"/>
            </a:pPr>
            <a:r>
              <a:rPr lang="en"/>
              <a:t>Salary data frame </a:t>
            </a:r>
            <a:endParaRPr/>
          </a:p>
          <a:p>
            <a:pPr indent="-298450" lvl="1" marL="914400" rtl="0" algn="l">
              <a:spcBef>
                <a:spcPts val="0"/>
              </a:spcBef>
              <a:spcAft>
                <a:spcPts val="0"/>
              </a:spcAft>
              <a:buSzPts val="1100"/>
              <a:buAutoNum type="alphaLcPeriod"/>
            </a:pPr>
            <a:r>
              <a:rPr lang="en" sz="900">
                <a:solidFill>
                  <a:srgbClr val="000000"/>
                </a:solidFill>
                <a:latin typeface="Arial"/>
                <a:ea typeface="Arial"/>
                <a:cs typeface="Arial"/>
                <a:sym typeface="Arial"/>
              </a:rPr>
              <a:t>School Name, School Type, Starting Median Salary, Mid-Career Median Salary, Mid-Career 10th Percentile Salary, Mid-Career 25th Percentile Salary, Mid-Career 75th Percentile Salary, Mid-Career 90th Percentile Salary</a:t>
            </a:r>
            <a:endParaRPr/>
          </a:p>
          <a:p>
            <a:pPr indent="-311150" lvl="0" marL="457200" rtl="0" algn="l">
              <a:spcBef>
                <a:spcPts val="0"/>
              </a:spcBef>
              <a:spcAft>
                <a:spcPts val="0"/>
              </a:spcAft>
              <a:buSzPts val="1300"/>
              <a:buAutoNum type="arabicPeriod"/>
            </a:pPr>
            <a:r>
              <a:rPr lang="en"/>
              <a:t>Degree data frame </a:t>
            </a:r>
            <a:endParaRPr/>
          </a:p>
          <a:p>
            <a:pPr indent="-298450" lvl="1" marL="914400" rtl="0" algn="l">
              <a:spcBef>
                <a:spcPts val="0"/>
              </a:spcBef>
              <a:spcAft>
                <a:spcPts val="0"/>
              </a:spcAft>
              <a:buSzPts val="1100"/>
              <a:buAutoNum type="alphaLcPeriod"/>
            </a:pPr>
            <a:r>
              <a:rPr lang="en" sz="900">
                <a:solidFill>
                  <a:srgbClr val="000000"/>
                </a:solidFill>
                <a:latin typeface="Arial"/>
                <a:ea typeface="Arial"/>
                <a:cs typeface="Arial"/>
                <a:sym typeface="Arial"/>
              </a:rPr>
              <a:t>Undergraduate Major, Starting Median Salary, Mid-Career Median Salary, Percent change from Starting to Mid-Career Salary, Mid-Career 10th Percentile Salary, Mid-Career 25th Percentile Salary, Mid-Career 75th Percentile Salary, Mid-Career 90th Percentile Salary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our plan?</a:t>
            </a:r>
            <a:endParaRPr/>
          </a:p>
        </p:txBody>
      </p:sp>
      <p:sp>
        <p:nvSpPr>
          <p:cNvPr id="296" name="Google Shape;296;p16"/>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100">
                <a:solidFill>
                  <a:srgbClr val="444654"/>
                </a:solidFill>
              </a:rPr>
              <a:t>We will be exploring four different college datasets using different techniques. Each dataset contains various features that will be used to explore different techniques. These techniques are PCA, TSNE, and K-means clustering, we aim to uncover patterns and insights within the data that could be useful for prospective students and educators. </a:t>
            </a:r>
            <a:endParaRPr sz="1100">
              <a:solidFill>
                <a:srgbClr val="444654"/>
              </a:solidFill>
            </a:endParaRPr>
          </a:p>
        </p:txBody>
      </p:sp>
      <p:sp>
        <p:nvSpPr>
          <p:cNvPr id="297" name="Google Shape;297;p16"/>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Simple EDA on our original data</a:t>
            </a:r>
            <a:endParaRPr/>
          </a:p>
          <a:p>
            <a:pPr indent="-311150" lvl="0" marL="457200" rtl="0" algn="l">
              <a:spcBef>
                <a:spcPts val="0"/>
              </a:spcBef>
              <a:spcAft>
                <a:spcPts val="0"/>
              </a:spcAft>
              <a:buSzPts val="1300"/>
              <a:buAutoNum type="arabicPeriod"/>
            </a:pPr>
            <a:r>
              <a:rPr lang="en"/>
              <a:t>Different types of clustering </a:t>
            </a:r>
            <a:endParaRPr/>
          </a:p>
          <a:p>
            <a:pPr indent="-311150" lvl="0" marL="457200" rtl="0" algn="l">
              <a:spcBef>
                <a:spcPts val="0"/>
              </a:spcBef>
              <a:spcAft>
                <a:spcPts val="0"/>
              </a:spcAft>
              <a:buSzPts val="1300"/>
              <a:buAutoNum type="arabicPeriod"/>
            </a:pPr>
            <a:r>
              <a:rPr lang="en"/>
              <a:t>DIfferent types of visuals to explain our data</a:t>
            </a:r>
            <a:endParaRPr/>
          </a:p>
          <a:p>
            <a:pPr indent="-311150" lvl="0" marL="457200" rtl="0" algn="l">
              <a:spcBef>
                <a:spcPts val="0"/>
              </a:spcBef>
              <a:spcAft>
                <a:spcPts val="0"/>
              </a:spcAft>
              <a:buSzPts val="1300"/>
              <a:buAutoNum type="arabicPeriod"/>
            </a:pPr>
            <a:r>
              <a:rPr lang="en"/>
              <a:t>Create a story in order to explain what a </a:t>
            </a:r>
            <a:r>
              <a:rPr lang="en"/>
              <a:t>possible</a:t>
            </a:r>
            <a:r>
              <a:rPr lang="en"/>
              <a:t> college decision </a:t>
            </a:r>
            <a:r>
              <a:rPr lang="en"/>
              <a:t>could</a:t>
            </a:r>
            <a:r>
              <a:rPr lang="en"/>
              <a:t> come from our findings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Simple EDA/cleaning </a:t>
            </a:r>
            <a:endParaRPr/>
          </a:p>
        </p:txBody>
      </p:sp>
      <p:sp>
        <p:nvSpPr>
          <p:cNvPr id="303" name="Google Shape;303;p17"/>
          <p:cNvSpPr txBox="1"/>
          <p:nvPr>
            <p:ph idx="1" type="body"/>
          </p:nvPr>
        </p:nvSpPr>
        <p:spPr>
          <a:xfrm>
            <a:off x="1303800" y="1370225"/>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Non-numerical values</a:t>
            </a:r>
            <a:endParaRPr/>
          </a:p>
          <a:p>
            <a:pPr indent="-311150" lvl="0" marL="457200" rtl="0" algn="l">
              <a:spcBef>
                <a:spcPts val="0"/>
              </a:spcBef>
              <a:spcAft>
                <a:spcPts val="0"/>
              </a:spcAft>
              <a:buSzPts val="1300"/>
              <a:buAutoNum type="arabicPeriod"/>
            </a:pPr>
            <a:r>
              <a:rPr lang="en"/>
              <a:t>Filling NaN slots</a:t>
            </a:r>
            <a:endParaRPr/>
          </a:p>
          <a:p>
            <a:pPr indent="-311150" lvl="0" marL="457200" rtl="0" algn="l">
              <a:spcBef>
                <a:spcPts val="0"/>
              </a:spcBef>
              <a:spcAft>
                <a:spcPts val="0"/>
              </a:spcAft>
              <a:buSzPts val="1300"/>
              <a:buAutoNum type="arabicPeriod"/>
            </a:pPr>
            <a:r>
              <a:rPr lang="en"/>
              <a:t>Renaming</a:t>
            </a:r>
            <a:r>
              <a:rPr lang="en"/>
              <a:t> columns </a:t>
            </a:r>
            <a:endParaRPr/>
          </a:p>
          <a:p>
            <a:pPr indent="-311150" lvl="0" marL="457200" rtl="0" algn="l">
              <a:spcBef>
                <a:spcPts val="0"/>
              </a:spcBef>
              <a:spcAft>
                <a:spcPts val="0"/>
              </a:spcAft>
              <a:buSzPts val="1300"/>
              <a:buAutoNum type="arabicPeriod"/>
            </a:pPr>
            <a:r>
              <a:rPr lang="en"/>
              <a:t>Sorting Data </a:t>
            </a:r>
            <a:endParaRPr/>
          </a:p>
        </p:txBody>
      </p:sp>
      <p:pic>
        <p:nvPicPr>
          <p:cNvPr id="304" name="Google Shape;304;p17"/>
          <p:cNvPicPr preferRelativeResize="0"/>
          <p:nvPr/>
        </p:nvPicPr>
        <p:blipFill>
          <a:blip r:embed="rId3">
            <a:alphaModFix/>
          </a:blip>
          <a:stretch>
            <a:fillRect/>
          </a:stretch>
        </p:blipFill>
        <p:spPr>
          <a:xfrm>
            <a:off x="0" y="2571738"/>
            <a:ext cx="9143998" cy="20340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Relations</a:t>
            </a:r>
            <a:endParaRPr/>
          </a:p>
        </p:txBody>
      </p:sp>
      <p:sp>
        <p:nvSpPr>
          <p:cNvPr id="310" name="Google Shape;310;p18"/>
          <p:cNvSpPr txBox="1"/>
          <p:nvPr>
            <p:ph idx="1" type="body"/>
          </p:nvPr>
        </p:nvSpPr>
        <p:spPr>
          <a:xfrm>
            <a:off x="1303800" y="1990050"/>
            <a:ext cx="2784900" cy="2541600"/>
          </a:xfrm>
          <a:prstGeom prst="rect">
            <a:avLst/>
          </a:prstGeom>
        </p:spPr>
        <p:txBody>
          <a:bodyPr anchorCtr="0" anchor="t" bIns="91425" lIns="91425" spcFirstLastPara="1" rIns="91425" wrap="square" tIns="91425">
            <a:normAutofit lnSpcReduction="10000"/>
          </a:bodyPr>
          <a:lstStyle/>
          <a:p>
            <a:pPr indent="-304800" lvl="0" marL="457200" rtl="0" algn="l">
              <a:lnSpc>
                <a:spcPct val="100000"/>
              </a:lnSpc>
              <a:spcBef>
                <a:spcPts val="0"/>
              </a:spcBef>
              <a:spcAft>
                <a:spcPts val="0"/>
              </a:spcAft>
              <a:buClr>
                <a:srgbClr val="1A1A1A"/>
              </a:buClr>
              <a:buSzPts val="1200"/>
              <a:buFont typeface="Nunito"/>
              <a:buAutoNum type="arabicPeriod"/>
            </a:pPr>
            <a:r>
              <a:rPr lang="en" sz="1200">
                <a:solidFill>
                  <a:srgbClr val="1A1A1A"/>
                </a:solidFill>
              </a:rPr>
              <a:t>A heat map represents data in a way that shows the relationships of two variable plotted on the x axis and y axis. </a:t>
            </a:r>
            <a:endParaRPr sz="1200">
              <a:solidFill>
                <a:srgbClr val="1A1A1A"/>
              </a:solidFill>
            </a:endParaRPr>
          </a:p>
          <a:p>
            <a:pPr indent="-304800" lvl="0" marL="457200" rtl="0" algn="l">
              <a:lnSpc>
                <a:spcPct val="100000"/>
              </a:lnSpc>
              <a:spcBef>
                <a:spcPts val="0"/>
              </a:spcBef>
              <a:spcAft>
                <a:spcPts val="0"/>
              </a:spcAft>
              <a:buClr>
                <a:srgbClr val="1A1A1A"/>
              </a:buClr>
              <a:buSzPts val="1200"/>
              <a:buFont typeface="Nunito"/>
              <a:buAutoNum type="arabicPeriod"/>
            </a:pPr>
            <a:r>
              <a:rPr lang="en" sz="1200">
                <a:solidFill>
                  <a:srgbClr val="1A1A1A"/>
                </a:solidFill>
              </a:rPr>
              <a:t>In a heat map, each cell in the matrix or table is colored based on the value of relations.</a:t>
            </a:r>
            <a:endParaRPr sz="1200">
              <a:solidFill>
                <a:srgbClr val="1A1A1A"/>
              </a:solidFill>
            </a:endParaRPr>
          </a:p>
          <a:p>
            <a:pPr indent="-304800" lvl="0" marL="457200" rtl="0" algn="l">
              <a:lnSpc>
                <a:spcPct val="100000"/>
              </a:lnSpc>
              <a:spcBef>
                <a:spcPts val="0"/>
              </a:spcBef>
              <a:spcAft>
                <a:spcPts val="0"/>
              </a:spcAft>
              <a:buClr>
                <a:srgbClr val="1A1A1A"/>
              </a:buClr>
              <a:buSzPts val="1200"/>
              <a:buFont typeface="Nunito"/>
              <a:buAutoNum type="arabicPeriod"/>
            </a:pPr>
            <a:r>
              <a:rPr lang="en" sz="1200">
                <a:solidFill>
                  <a:srgbClr val="1A1A1A"/>
                </a:solidFill>
              </a:rPr>
              <a:t>We used the college data set to show this heat map, but each data set was </a:t>
            </a:r>
            <a:r>
              <a:rPr lang="en" sz="1200">
                <a:solidFill>
                  <a:srgbClr val="1A1A1A"/>
                </a:solidFill>
              </a:rPr>
              <a:t>relatively</a:t>
            </a:r>
            <a:r>
              <a:rPr lang="en" sz="1200">
                <a:solidFill>
                  <a:srgbClr val="1A1A1A"/>
                </a:solidFill>
              </a:rPr>
              <a:t> the same. </a:t>
            </a:r>
            <a:endParaRPr sz="1200">
              <a:solidFill>
                <a:srgbClr val="1A1A1A"/>
              </a:solidFill>
            </a:endParaRPr>
          </a:p>
          <a:p>
            <a:pPr indent="0" lvl="0" marL="0" rtl="0" algn="l">
              <a:spcBef>
                <a:spcPts val="0"/>
              </a:spcBef>
              <a:spcAft>
                <a:spcPts val="1200"/>
              </a:spcAft>
              <a:buNone/>
            </a:pPr>
            <a:r>
              <a:t/>
            </a:r>
            <a:endParaRPr/>
          </a:p>
        </p:txBody>
      </p:sp>
      <p:pic>
        <p:nvPicPr>
          <p:cNvPr id="311" name="Google Shape;311;p18"/>
          <p:cNvPicPr preferRelativeResize="0"/>
          <p:nvPr/>
        </p:nvPicPr>
        <p:blipFill>
          <a:blip r:embed="rId3">
            <a:alphaModFix/>
          </a:blip>
          <a:stretch>
            <a:fillRect/>
          </a:stretch>
        </p:blipFill>
        <p:spPr>
          <a:xfrm>
            <a:off x="4354500" y="818375"/>
            <a:ext cx="4344850" cy="371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Percentile Visuals</a:t>
            </a:r>
            <a:endParaRPr/>
          </a:p>
        </p:txBody>
      </p:sp>
      <p:pic>
        <p:nvPicPr>
          <p:cNvPr id="317" name="Google Shape;317;p19"/>
          <p:cNvPicPr preferRelativeResize="0"/>
          <p:nvPr/>
        </p:nvPicPr>
        <p:blipFill>
          <a:blip r:embed="rId3">
            <a:alphaModFix/>
          </a:blip>
          <a:stretch>
            <a:fillRect/>
          </a:stretch>
        </p:blipFill>
        <p:spPr>
          <a:xfrm>
            <a:off x="179703" y="1451475"/>
            <a:ext cx="4281901" cy="3566751"/>
          </a:xfrm>
          <a:prstGeom prst="rect">
            <a:avLst/>
          </a:prstGeom>
          <a:noFill/>
          <a:ln>
            <a:noFill/>
          </a:ln>
        </p:spPr>
      </p:pic>
      <p:pic>
        <p:nvPicPr>
          <p:cNvPr id="318" name="Google Shape;318;p19"/>
          <p:cNvPicPr preferRelativeResize="0"/>
          <p:nvPr/>
        </p:nvPicPr>
        <p:blipFill>
          <a:blip r:embed="rId4">
            <a:alphaModFix/>
          </a:blip>
          <a:stretch>
            <a:fillRect/>
          </a:stretch>
        </p:blipFill>
        <p:spPr>
          <a:xfrm>
            <a:off x="4767725" y="1451463"/>
            <a:ext cx="4150871" cy="3447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20"/>
          <p:cNvPicPr preferRelativeResize="0"/>
          <p:nvPr/>
        </p:nvPicPr>
        <p:blipFill>
          <a:blip r:embed="rId3">
            <a:alphaModFix/>
          </a:blip>
          <a:stretch>
            <a:fillRect/>
          </a:stretch>
        </p:blipFill>
        <p:spPr>
          <a:xfrm>
            <a:off x="369625" y="801400"/>
            <a:ext cx="3518151" cy="3811948"/>
          </a:xfrm>
          <a:prstGeom prst="rect">
            <a:avLst/>
          </a:prstGeom>
          <a:noFill/>
          <a:ln>
            <a:noFill/>
          </a:ln>
        </p:spPr>
      </p:pic>
      <p:pic>
        <p:nvPicPr>
          <p:cNvPr id="324" name="Google Shape;324;p20"/>
          <p:cNvPicPr preferRelativeResize="0"/>
          <p:nvPr/>
        </p:nvPicPr>
        <p:blipFill>
          <a:blip r:embed="rId4">
            <a:alphaModFix/>
          </a:blip>
          <a:stretch>
            <a:fillRect/>
          </a:stretch>
        </p:blipFill>
        <p:spPr>
          <a:xfrm>
            <a:off x="5374975" y="160950"/>
            <a:ext cx="3383601" cy="1965875"/>
          </a:xfrm>
          <a:prstGeom prst="rect">
            <a:avLst/>
          </a:prstGeom>
          <a:noFill/>
          <a:ln>
            <a:noFill/>
          </a:ln>
        </p:spPr>
      </p:pic>
      <p:sp>
        <p:nvSpPr>
          <p:cNvPr id="325" name="Google Shape;325;p20"/>
          <p:cNvSpPr txBox="1"/>
          <p:nvPr/>
        </p:nvSpPr>
        <p:spPr>
          <a:xfrm>
            <a:off x="4226450" y="401200"/>
            <a:ext cx="18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School Type</a:t>
            </a:r>
            <a:endParaRPr>
              <a:latin typeface="Nunito"/>
              <a:ea typeface="Nunito"/>
              <a:cs typeface="Nunito"/>
              <a:sym typeface="Nunito"/>
            </a:endParaRPr>
          </a:p>
        </p:txBody>
      </p:sp>
      <p:sp>
        <p:nvSpPr>
          <p:cNvPr id="326" name="Google Shape;326;p20"/>
          <p:cNvSpPr txBox="1"/>
          <p:nvPr/>
        </p:nvSpPr>
        <p:spPr>
          <a:xfrm>
            <a:off x="553700" y="401200"/>
            <a:ext cx="315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Graduation Rate</a:t>
            </a:r>
            <a:endParaRPr>
              <a:latin typeface="Nunito"/>
              <a:ea typeface="Nunito"/>
              <a:cs typeface="Nunito"/>
              <a:sym typeface="Nunito"/>
            </a:endParaRPr>
          </a:p>
        </p:txBody>
      </p:sp>
      <p:sp>
        <p:nvSpPr>
          <p:cNvPr id="327" name="Google Shape;327;p20"/>
          <p:cNvSpPr txBox="1"/>
          <p:nvPr/>
        </p:nvSpPr>
        <p:spPr>
          <a:xfrm>
            <a:off x="4226450" y="2371650"/>
            <a:ext cx="14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Majors</a:t>
            </a:r>
            <a:endParaRPr>
              <a:latin typeface="Nunito"/>
              <a:ea typeface="Nunito"/>
              <a:cs typeface="Nunito"/>
              <a:sym typeface="Nunito"/>
            </a:endParaRPr>
          </a:p>
        </p:txBody>
      </p:sp>
      <p:pic>
        <p:nvPicPr>
          <p:cNvPr id="328" name="Google Shape;328;p20"/>
          <p:cNvPicPr preferRelativeResize="0"/>
          <p:nvPr/>
        </p:nvPicPr>
        <p:blipFill>
          <a:blip r:embed="rId5">
            <a:alphaModFix/>
          </a:blip>
          <a:stretch>
            <a:fillRect/>
          </a:stretch>
        </p:blipFill>
        <p:spPr>
          <a:xfrm>
            <a:off x="5374975" y="2246450"/>
            <a:ext cx="3383598" cy="2821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Clustering </a:t>
            </a:r>
            <a:endParaRPr/>
          </a:p>
        </p:txBody>
      </p:sp>
      <p:sp>
        <p:nvSpPr>
          <p:cNvPr id="334" name="Google Shape;334;p21"/>
          <p:cNvSpPr txBox="1"/>
          <p:nvPr>
            <p:ph idx="1" type="body"/>
          </p:nvPr>
        </p:nvSpPr>
        <p:spPr>
          <a:xfrm>
            <a:off x="816250" y="1795025"/>
            <a:ext cx="2738700" cy="25416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AutoNum type="arabicPeriod"/>
            </a:pPr>
            <a:r>
              <a:rPr lang="en"/>
              <a:t>K-Means: showing </a:t>
            </a:r>
            <a:r>
              <a:rPr lang="en"/>
              <a:t>common relations in the data that aren't otherwise grouped.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Used College DataFrame</a:t>
            </a:r>
            <a:endParaRPr/>
          </a:p>
        </p:txBody>
      </p:sp>
      <p:pic>
        <p:nvPicPr>
          <p:cNvPr id="335" name="Google Shape;335;p21"/>
          <p:cNvPicPr preferRelativeResize="0"/>
          <p:nvPr/>
        </p:nvPicPr>
        <p:blipFill>
          <a:blip r:embed="rId3">
            <a:alphaModFix/>
          </a:blip>
          <a:stretch>
            <a:fillRect/>
          </a:stretch>
        </p:blipFill>
        <p:spPr>
          <a:xfrm>
            <a:off x="4042475" y="951500"/>
            <a:ext cx="4503750" cy="3240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